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2" r:id="rId4"/>
    <p:sldId id="260" r:id="rId5"/>
    <p:sldId id="263" r:id="rId6"/>
    <p:sldId id="258" r:id="rId7"/>
    <p:sldId id="261" r:id="rId8"/>
    <p:sldId id="267" r:id="rId9"/>
    <p:sldId id="259" r:id="rId10"/>
    <p:sldId id="262" r:id="rId11"/>
    <p:sldId id="264" r:id="rId12"/>
    <p:sldId id="265" r:id="rId13"/>
    <p:sldId id="266" r:id="rId14"/>
    <p:sldId id="273" r:id="rId15"/>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94660"/>
  </p:normalViewPr>
  <p:slideViewPr>
    <p:cSldViewPr>
      <p:cViewPr>
        <p:scale>
          <a:sx n="76" d="100"/>
          <a:sy n="76" d="100"/>
        </p:scale>
        <p:origin x="-136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titeltypografi i masteren</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titeltypografi i masteren</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idx="1"/>
          </p:nvPr>
        </p:nvSpPr>
        <p:spPr/>
        <p:txBody>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typografi i masteren</a:t>
            </a:r>
          </a:p>
        </p:txBody>
      </p:sp>
      <p:sp>
        <p:nvSpPr>
          <p:cNvPr id="4" name="Pladsholder til dato 3"/>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dato 2"/>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titeltypografi i masteren</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titeltypografi i masteren</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09348E04-F6F1-45A2-AE66-D2FEF3C97DCC}" type="datetimeFigureOut">
              <a:rPr lang="da-DK" smtClean="0"/>
              <a:pPr/>
              <a:t>18-03-2015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DC613E92-1531-407E-BB93-200CD4684DEC}"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48E04-F6F1-45A2-AE66-D2FEF3C97DCC}" type="datetimeFigureOut">
              <a:rPr lang="da-DK" smtClean="0"/>
              <a:pPr/>
              <a:t>18-03-2015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13E92-1531-407E-BB93-200CD4684DEC}"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oleObject" Target="../embeddings/oleObject2.bin"/><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b="1" dirty="0" smtClean="0"/>
              <a:t>God regnskabsskik</a:t>
            </a:r>
            <a:endParaRPr lang="da-DK" b="1" dirty="0"/>
          </a:p>
        </p:txBody>
      </p:sp>
      <p:sp>
        <p:nvSpPr>
          <p:cNvPr id="3" name="Undertitel 2"/>
          <p:cNvSpPr>
            <a:spLocks noGrp="1"/>
          </p:cNvSpPr>
          <p:nvPr>
            <p:ph type="subTitle" idx="1"/>
          </p:nvPr>
        </p:nvSpPr>
        <p:spPr/>
        <p:txBody>
          <a:bodyPr/>
          <a:lstStyle/>
          <a:p>
            <a:r>
              <a:rPr lang="da-DK" b="1" dirty="0" smtClean="0"/>
              <a:t>DHS’ årsmøde 2015</a:t>
            </a:r>
            <a:endParaRPr lang="da-DK"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Revisorernes opgaver</a:t>
            </a:r>
            <a:endParaRPr lang="da-DK" b="1" dirty="0"/>
          </a:p>
        </p:txBody>
      </p:sp>
      <p:sp>
        <p:nvSpPr>
          <p:cNvPr id="3" name="Pladsholder til indhold 2"/>
          <p:cNvSpPr>
            <a:spLocks noGrp="1"/>
          </p:cNvSpPr>
          <p:nvPr>
            <p:ph idx="1"/>
          </p:nvPr>
        </p:nvSpPr>
        <p:spPr/>
        <p:txBody>
          <a:bodyPr>
            <a:normAutofit/>
          </a:bodyPr>
          <a:lstStyle/>
          <a:p>
            <a:r>
              <a:rPr lang="da-DK" dirty="0" smtClean="0"/>
              <a:t>Sikre at årsregnskabet er opstillet korrekt. </a:t>
            </a:r>
          </a:p>
          <a:p>
            <a:r>
              <a:rPr lang="da-DK" dirty="0" smtClean="0"/>
              <a:t>Sikre at bilag er korrekte.</a:t>
            </a:r>
          </a:p>
          <a:p>
            <a:r>
              <a:rPr lang="da-DK" dirty="0" smtClean="0"/>
              <a:t>Sikre, at der er sammenhæng mellem bilag og udbetalinger + regninger og indbetalinger. </a:t>
            </a:r>
          </a:p>
          <a:p>
            <a:endParaRPr lang="da-DK" dirty="0" smtClean="0"/>
          </a:p>
          <a:p>
            <a:r>
              <a:rPr lang="da-DK" b="1" dirty="0" smtClean="0"/>
              <a:t>NB: Bilagene skal nummereres!</a:t>
            </a:r>
          </a:p>
          <a:p>
            <a:endParaRPr lang="da-DK"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r>
              <a:rPr lang="da-DK" dirty="0" smtClean="0"/>
              <a:t>Dvs. revisorernes opgave er at kontrollere pengestrømmen og sikre, at den </a:t>
            </a:r>
            <a:r>
              <a:rPr lang="da-DK" smtClean="0"/>
              <a:t>er </a:t>
            </a:r>
            <a:r>
              <a:rPr lang="da-DK" b="1" smtClean="0"/>
              <a:t>veldokumenteret</a:t>
            </a:r>
            <a:r>
              <a:rPr lang="da-DK" smtClean="0"/>
              <a:t>,</a:t>
            </a:r>
            <a:r>
              <a:rPr lang="da-DK" b="1" smtClean="0"/>
              <a:t> </a:t>
            </a:r>
            <a:r>
              <a:rPr lang="da-DK" dirty="0" smtClean="0"/>
              <a:t>og at der foreligger </a:t>
            </a:r>
            <a:r>
              <a:rPr lang="da-DK" b="1" dirty="0" smtClean="0"/>
              <a:t>fornuftige og </a:t>
            </a:r>
            <a:r>
              <a:rPr lang="da-DK" b="1" smtClean="0"/>
              <a:t>overskuelige regnskaber</a:t>
            </a:r>
            <a:r>
              <a:rPr lang="da-DK" smtClean="0"/>
              <a:t>, </a:t>
            </a:r>
            <a:r>
              <a:rPr lang="da-DK" dirty="0" smtClean="0"/>
              <a:t>som generalforsamlingen kan forholde sig til.</a:t>
            </a:r>
          </a:p>
          <a:p>
            <a:endParaRPr lang="da-DK"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Revision – det praktiske</a:t>
            </a:r>
            <a:endParaRPr lang="da-DK" b="1" dirty="0"/>
          </a:p>
        </p:txBody>
      </p:sp>
      <p:sp>
        <p:nvSpPr>
          <p:cNvPr id="3" name="Pladsholder til indhold 2"/>
          <p:cNvSpPr>
            <a:spLocks noGrp="1"/>
          </p:cNvSpPr>
          <p:nvPr>
            <p:ph idx="1"/>
          </p:nvPr>
        </p:nvSpPr>
        <p:spPr/>
        <p:txBody>
          <a:bodyPr/>
          <a:lstStyle/>
          <a:p>
            <a:r>
              <a:rPr lang="da-DK" dirty="0" smtClean="0"/>
              <a:t>Der er p.t. 8 regnskaber, som skal revideres.</a:t>
            </a:r>
          </a:p>
          <a:p>
            <a:r>
              <a:rPr lang="da-DK" dirty="0" smtClean="0"/>
              <a:t>Der er en krig af bilag, som skal ses igennem, derfor skal de nummereres.</a:t>
            </a:r>
          </a:p>
          <a:p>
            <a:r>
              <a:rPr lang="da-DK" dirty="0" smtClean="0"/>
              <a:t>Kasserer og revisorer skal underskrive regnskabet på samme stykke papir = det originale reviderede regnskab!</a:t>
            </a:r>
          </a:p>
          <a:p>
            <a:r>
              <a:rPr lang="da-DK" b="1" dirty="0" smtClean="0"/>
              <a:t>Det forudsætter at regnskaber indsendes til tiden: Senest 31. januar!</a:t>
            </a:r>
          </a:p>
          <a:p>
            <a:endParaRPr lang="da-DK" dirty="0" smtClean="0"/>
          </a:p>
          <a:p>
            <a:pPr>
              <a:buNone/>
            </a:pPr>
            <a:endParaRPr lang="da-DK"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Hjælp til selvhjælp</a:t>
            </a:r>
            <a:endParaRPr lang="da-DK" b="1" dirty="0"/>
          </a:p>
        </p:txBody>
      </p:sp>
      <p:sp>
        <p:nvSpPr>
          <p:cNvPr id="3" name="Pladsholder til indhold 2"/>
          <p:cNvSpPr>
            <a:spLocks noGrp="1"/>
          </p:cNvSpPr>
          <p:nvPr>
            <p:ph idx="1"/>
          </p:nvPr>
        </p:nvSpPr>
        <p:spPr/>
        <p:txBody>
          <a:bodyPr>
            <a:normAutofit/>
          </a:bodyPr>
          <a:lstStyle/>
          <a:p>
            <a:r>
              <a:rPr lang="da-DK" dirty="0" smtClean="0"/>
              <a:t>Der vil fremadrettet ligge en vejledning til opstilling af et simpelt regnskab på hjemmesiden. </a:t>
            </a:r>
          </a:p>
          <a:p>
            <a:r>
              <a:rPr lang="da-DK" dirty="0" smtClean="0"/>
              <a:t>Desuden er der udkast til en skabelon, som de enkelte undergrupper kan vælge at anvende, når der søges om refusion eller aflægges regnskab. Den indeholder alle de oplysninger, som kasserer har brug for.</a:t>
            </a:r>
          </a:p>
          <a:p>
            <a:pPr>
              <a:buNone/>
            </a:pPr>
            <a:endParaRPr lang="da-DK" dirty="0"/>
          </a:p>
        </p:txBody>
      </p:sp>
      <p:graphicFrame>
        <p:nvGraphicFramePr>
          <p:cNvPr id="4" name="Objekt 3"/>
          <p:cNvGraphicFramePr>
            <a:graphicFrameLocks noChangeAspect="1"/>
          </p:cNvGraphicFramePr>
          <p:nvPr/>
        </p:nvGraphicFramePr>
        <p:xfrm>
          <a:off x="6876256" y="5661248"/>
          <a:ext cx="254445" cy="360040"/>
        </p:xfrm>
        <a:graphic>
          <a:graphicData uri="http://schemas.openxmlformats.org/presentationml/2006/ole">
            <mc:AlternateContent xmlns:mc="http://schemas.openxmlformats.org/markup-compatibility/2006">
              <mc:Choice xmlns:v="urn:schemas-microsoft-com:vml" Requires="v">
                <p:oleObj spid="_x0000_s1028" name="Acrobat Document" r:id="rId3" imgW="5668166" imgH="8019048" progId="AcroExch.Document.11">
                  <p:embed/>
                </p:oleObj>
              </mc:Choice>
              <mc:Fallback>
                <p:oleObj name="Acrobat Document" r:id="rId3" imgW="5668166" imgH="8019048" progId="AcroExch.Document.11">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6256" y="5661248"/>
                        <a:ext cx="254445" cy="360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kt 4"/>
          <p:cNvGraphicFramePr>
            <a:graphicFrameLocks noChangeAspect="1"/>
          </p:cNvGraphicFramePr>
          <p:nvPr/>
        </p:nvGraphicFramePr>
        <p:xfrm>
          <a:off x="4788024" y="2708920"/>
          <a:ext cx="216024" cy="309725"/>
        </p:xfrm>
        <a:graphic>
          <a:graphicData uri="http://schemas.openxmlformats.org/presentationml/2006/ole">
            <mc:AlternateContent xmlns:mc="http://schemas.openxmlformats.org/markup-compatibility/2006">
              <mc:Choice xmlns:v="urn:schemas-microsoft-com:vml" Requires="v">
                <p:oleObj spid="_x0000_s1029" name="Acrobat Document" r:id="rId5" imgW="5668166" imgH="8019048" progId="AcroExch.Document.11">
                  <p:embed/>
                </p:oleObj>
              </mc:Choice>
              <mc:Fallback>
                <p:oleObj name="Acrobat Document" r:id="rId5" imgW="5668166" imgH="8019048" progId="AcroExch.Document.11">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2708920"/>
                        <a:ext cx="216024" cy="30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dsholder til indhold 3"/>
          <p:cNvGraphicFramePr>
            <a:graphicFrameLocks noGrp="1" noChangeAspect="1"/>
          </p:cNvGraphicFramePr>
          <p:nvPr>
            <p:ph idx="1"/>
          </p:nvPr>
        </p:nvGraphicFramePr>
        <p:xfrm>
          <a:off x="2318077" y="0"/>
          <a:ext cx="4846212" cy="6858000"/>
        </p:xfrm>
        <a:graphic>
          <a:graphicData uri="http://schemas.openxmlformats.org/presentationml/2006/ole">
            <mc:AlternateContent xmlns:mc="http://schemas.openxmlformats.org/markup-compatibility/2006">
              <mc:Choice xmlns:v="urn:schemas-microsoft-com:vml" Requires="v">
                <p:oleObj spid="_x0000_s25603" name="Acrobat Document" r:id="rId3" imgW="5668166" imgH="8019048" progId="AcroExch.Document.11">
                  <p:embed/>
                </p:oleObj>
              </mc:Choice>
              <mc:Fallback>
                <p:oleObj name="Acrobat Document" r:id="rId3" imgW="5668166" imgH="8019048" progId="AcroExch.Document.11">
                  <p:embed/>
                  <p:pic>
                    <p:nvPicPr>
                      <p:cNvPr id="0" name="Pladsholder til indhold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8077" y="0"/>
                        <a:ext cx="4846212"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b="1" dirty="0" smtClean="0"/>
              <a:t>Det gode regnskab</a:t>
            </a:r>
            <a:endParaRPr lang="da-DK" b="1" dirty="0"/>
          </a:p>
        </p:txBody>
      </p:sp>
      <p:sp>
        <p:nvSpPr>
          <p:cNvPr id="3" name="Pladsholder til indhold 2"/>
          <p:cNvSpPr>
            <a:spLocks noGrp="1"/>
          </p:cNvSpPr>
          <p:nvPr>
            <p:ph idx="1"/>
          </p:nvPr>
        </p:nvSpPr>
        <p:spPr/>
        <p:txBody>
          <a:bodyPr/>
          <a:lstStyle/>
          <a:p>
            <a:pPr>
              <a:buNone/>
            </a:pPr>
            <a:endParaRPr lang="da-DK" b="1" dirty="0" smtClean="0"/>
          </a:p>
          <a:p>
            <a:pPr>
              <a:buNone/>
            </a:pPr>
            <a:r>
              <a:rPr lang="da-DK" b="1" dirty="0" smtClean="0"/>
              <a:t>Kommer det andre end kassererne og revisorerne ved?</a:t>
            </a:r>
          </a:p>
          <a:p>
            <a:pPr>
              <a:buNone/>
            </a:pPr>
            <a:endParaRPr lang="da-DK" b="1" dirty="0"/>
          </a:p>
          <a:p>
            <a:pPr>
              <a:buNone/>
            </a:pPr>
            <a:endParaRPr lang="da-DK" dirty="0"/>
          </a:p>
          <a:p>
            <a:pPr>
              <a:buNone/>
            </a:pPr>
            <a:endParaRPr lang="da-DK"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b="1" dirty="0" smtClean="0"/>
              <a:t>Det gode regnskab</a:t>
            </a:r>
            <a:endParaRPr lang="da-DK" b="1" dirty="0"/>
          </a:p>
        </p:txBody>
      </p:sp>
      <p:sp>
        <p:nvSpPr>
          <p:cNvPr id="3" name="Pladsholder til indhold 2"/>
          <p:cNvSpPr>
            <a:spLocks noGrp="1"/>
          </p:cNvSpPr>
          <p:nvPr>
            <p:ph idx="1"/>
          </p:nvPr>
        </p:nvSpPr>
        <p:spPr/>
        <p:txBody>
          <a:bodyPr/>
          <a:lstStyle/>
          <a:p>
            <a:pPr>
              <a:buNone/>
            </a:pPr>
            <a:endParaRPr lang="da-DK" b="1" dirty="0" smtClean="0"/>
          </a:p>
          <a:p>
            <a:pPr>
              <a:buNone/>
            </a:pPr>
            <a:r>
              <a:rPr lang="da-DK" b="1" dirty="0" smtClean="0"/>
              <a:t>Kommer det andre end kassererne og revisorerne ved?</a:t>
            </a:r>
          </a:p>
          <a:p>
            <a:pPr>
              <a:buNone/>
            </a:pPr>
            <a:endParaRPr lang="da-DK" b="1" dirty="0"/>
          </a:p>
          <a:p>
            <a:pPr>
              <a:buNone/>
            </a:pPr>
            <a:r>
              <a:rPr lang="da-DK" b="1" dirty="0" smtClean="0"/>
              <a:t>Ja, det gør det :</a:t>
            </a:r>
          </a:p>
          <a:p>
            <a:pPr>
              <a:buNone/>
            </a:pPr>
            <a:r>
              <a:rPr lang="da-DK" b="1" dirty="0" smtClean="0"/>
              <a:t>Det gode regnskab starter, når en af os skal have penge refunderet!</a:t>
            </a:r>
          </a:p>
          <a:p>
            <a:pPr>
              <a:buNone/>
            </a:pPr>
            <a:endParaRPr lang="da-DK" dirty="0"/>
          </a:p>
          <a:p>
            <a:pPr>
              <a:buNone/>
            </a:pPr>
            <a:endParaRPr lang="da-DK"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Nødvendig dokumentation</a:t>
            </a:r>
            <a:endParaRPr lang="da-DK" b="1" dirty="0"/>
          </a:p>
        </p:txBody>
      </p:sp>
      <p:sp>
        <p:nvSpPr>
          <p:cNvPr id="3" name="Pladsholder til indhold 2"/>
          <p:cNvSpPr>
            <a:spLocks noGrp="1"/>
          </p:cNvSpPr>
          <p:nvPr>
            <p:ph idx="1"/>
          </p:nvPr>
        </p:nvSpPr>
        <p:spPr/>
        <p:txBody>
          <a:bodyPr>
            <a:normAutofit/>
          </a:bodyPr>
          <a:lstStyle/>
          <a:p>
            <a:pPr>
              <a:buNone/>
            </a:pPr>
            <a:r>
              <a:rPr lang="da-DK" dirty="0" smtClean="0"/>
              <a:t>Der skal foreligge en forklaring på </a:t>
            </a:r>
          </a:p>
          <a:p>
            <a:r>
              <a:rPr lang="da-DK" dirty="0" smtClean="0"/>
              <a:t>hvad anledningen er, </a:t>
            </a:r>
          </a:p>
          <a:p>
            <a:r>
              <a:rPr lang="da-DK" dirty="0" smtClean="0"/>
              <a:t>hvad det er, der søges refusion for </a:t>
            </a:r>
          </a:p>
          <a:p>
            <a:r>
              <a:rPr lang="da-DK" dirty="0" smtClean="0"/>
              <a:t>en opgørelse af enkeltbeløb og en sammentælling, </a:t>
            </a:r>
          </a:p>
          <a:p>
            <a:r>
              <a:rPr lang="da-DK" dirty="0" smtClean="0"/>
              <a:t>samt </a:t>
            </a:r>
            <a:r>
              <a:rPr lang="da-DK" b="1" dirty="0" smtClean="0"/>
              <a:t>de originale bilag</a:t>
            </a:r>
          </a:p>
          <a:p>
            <a:pPr>
              <a:buNone/>
            </a:pPr>
            <a:r>
              <a:rPr lang="da-DK" dirty="0" smtClean="0"/>
              <a:t>Alt fremsendes til kasserer!</a:t>
            </a:r>
            <a:endParaRPr lang="da-DK"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Legater</a:t>
            </a:r>
            <a:endParaRPr lang="da-DK" b="1" dirty="0"/>
          </a:p>
        </p:txBody>
      </p:sp>
      <p:sp>
        <p:nvSpPr>
          <p:cNvPr id="3" name="Pladsholder til indhold 2"/>
          <p:cNvSpPr>
            <a:spLocks noGrp="1"/>
          </p:cNvSpPr>
          <p:nvPr>
            <p:ph idx="1"/>
          </p:nvPr>
        </p:nvSpPr>
        <p:spPr/>
        <p:txBody>
          <a:bodyPr>
            <a:normAutofit lnSpcReduction="10000"/>
          </a:bodyPr>
          <a:lstStyle/>
          <a:p>
            <a:r>
              <a:rPr lang="da-DK" dirty="0" smtClean="0"/>
              <a:t>Der skal afleveres et regnskab, som med bilag dokumenterer de udgifter, man har haft. </a:t>
            </a:r>
          </a:p>
          <a:p>
            <a:endParaRPr lang="da-DK" sz="1600" dirty="0" smtClean="0"/>
          </a:p>
          <a:p>
            <a:r>
              <a:rPr lang="da-DK" dirty="0" smtClean="0"/>
              <a:t>Hvis der ikke er dokumentation for relevante udgifter svarende til det beløb, man har fået udbetalt, skal man betale restbeløbet tilbage.</a:t>
            </a:r>
          </a:p>
          <a:p>
            <a:endParaRPr lang="da-DK" sz="1700" dirty="0" smtClean="0"/>
          </a:p>
          <a:p>
            <a:r>
              <a:rPr lang="da-DK" dirty="0" smtClean="0"/>
              <a:t>Af hensyn til kasserer bør det regnskab aflægges, så snart man har gennemført det, man fik penge til.</a:t>
            </a:r>
          </a:p>
          <a:p>
            <a:endParaRPr lang="da-DK"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Kassererens rolle</a:t>
            </a:r>
            <a:endParaRPr lang="da-DK" b="1" dirty="0"/>
          </a:p>
        </p:txBody>
      </p:sp>
      <p:sp>
        <p:nvSpPr>
          <p:cNvPr id="3" name="Pladsholder til indhold 2"/>
          <p:cNvSpPr>
            <a:spLocks noGrp="1"/>
          </p:cNvSpPr>
          <p:nvPr>
            <p:ph idx="1"/>
          </p:nvPr>
        </p:nvSpPr>
        <p:spPr/>
        <p:txBody>
          <a:bodyPr/>
          <a:lstStyle/>
          <a:p>
            <a:pPr>
              <a:buNone/>
            </a:pPr>
            <a:r>
              <a:rPr lang="da-DK" b="1" dirty="0" smtClean="0"/>
              <a:t>En betroet post </a:t>
            </a:r>
            <a:r>
              <a:rPr lang="da-DK" dirty="0" smtClean="0"/>
              <a:t>- ansvarlig for selskabets penge!</a:t>
            </a:r>
          </a:p>
          <a:p>
            <a:pPr>
              <a:buNone/>
            </a:pPr>
            <a:r>
              <a:rPr lang="da-DK" dirty="0" smtClean="0"/>
              <a:t>Det indebærer, at man sikrer, at der modtages penge fra og betales penge til de rigtige personer med de rigtige beløb.</a:t>
            </a:r>
          </a:p>
          <a:p>
            <a:pPr>
              <a:buNone/>
            </a:pPr>
            <a:r>
              <a:rPr lang="da-DK" dirty="0" smtClean="0"/>
              <a:t>Og at </a:t>
            </a:r>
            <a:r>
              <a:rPr lang="da-DK" b="1" dirty="0" smtClean="0"/>
              <a:t>dokumentationen er i orden</a:t>
            </a:r>
            <a:r>
              <a:rPr lang="da-DK" dirty="0" smtClean="0"/>
              <a:t>!</a:t>
            </a:r>
          </a:p>
          <a:p>
            <a:pPr>
              <a:buNone/>
            </a:pPr>
            <a:endParaRPr lang="da-DK"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Kassererens opgaver</a:t>
            </a:r>
            <a:endParaRPr lang="da-DK" b="1" dirty="0"/>
          </a:p>
        </p:txBody>
      </p:sp>
      <p:sp>
        <p:nvSpPr>
          <p:cNvPr id="3" name="Pladsholder til indhold 2"/>
          <p:cNvSpPr>
            <a:spLocks noGrp="1"/>
          </p:cNvSpPr>
          <p:nvPr>
            <p:ph idx="1"/>
          </p:nvPr>
        </p:nvSpPr>
        <p:spPr/>
        <p:txBody>
          <a:bodyPr/>
          <a:lstStyle/>
          <a:p>
            <a:r>
              <a:rPr lang="da-DK" dirty="0" smtClean="0"/>
              <a:t>At sikre at den præsenterede dokumentation (regnskab + bilag) er nødvendig og tilstrækkelig.</a:t>
            </a:r>
          </a:p>
          <a:p>
            <a:r>
              <a:rPr lang="da-DK" dirty="0" smtClean="0"/>
              <a:t>At udbetale pengene.</a:t>
            </a:r>
          </a:p>
          <a:p>
            <a:r>
              <a:rPr lang="da-DK" dirty="0" smtClean="0"/>
              <a:t>Ved året udgang at lave et en sammenfatning at årets pengestrømme – </a:t>
            </a:r>
            <a:r>
              <a:rPr lang="da-DK" b="1" dirty="0" smtClean="0"/>
              <a:t>Årsregnskabet!</a:t>
            </a:r>
          </a:p>
          <a:p>
            <a:r>
              <a:rPr lang="da-DK" b="1" dirty="0" smtClean="0"/>
              <a:t>Indsende det rettidigt, dvs. senest 31.1</a:t>
            </a:r>
          </a:p>
          <a:p>
            <a:pPr>
              <a:buNone/>
            </a:pPr>
            <a:endParaRPr lang="da-DK"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r>
              <a:rPr lang="da-DK" dirty="0" smtClean="0"/>
              <a:t>Kasserer skal opbevare dokumentationen for det reviderede regnskab, dvs. bilag og originalt regnskab med underskrifter i mindst 5 år, dvs. der skal være 5 færdige og et igangværende regnskab!</a:t>
            </a:r>
            <a:endParaRPr lang="da-DK"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b="1" dirty="0" smtClean="0"/>
              <a:t>Revisorernes rolle</a:t>
            </a:r>
            <a:endParaRPr lang="da-DK" b="1" dirty="0"/>
          </a:p>
        </p:txBody>
      </p:sp>
      <p:sp>
        <p:nvSpPr>
          <p:cNvPr id="3" name="Pladsholder til indhold 2"/>
          <p:cNvSpPr>
            <a:spLocks noGrp="1"/>
          </p:cNvSpPr>
          <p:nvPr>
            <p:ph idx="1"/>
          </p:nvPr>
        </p:nvSpPr>
        <p:spPr/>
        <p:txBody>
          <a:bodyPr>
            <a:normAutofit/>
          </a:bodyPr>
          <a:lstStyle/>
          <a:p>
            <a:pPr>
              <a:buNone/>
            </a:pPr>
            <a:r>
              <a:rPr lang="da-DK" dirty="0" smtClean="0"/>
              <a:t>Revisorerne repræsenterer selskabets medlemmer i forhold til kasserer.</a:t>
            </a:r>
          </a:p>
          <a:p>
            <a:pPr>
              <a:buNone/>
            </a:pPr>
            <a:r>
              <a:rPr lang="da-DK" dirty="0" smtClean="0"/>
              <a:t>Revisorerne er garanter for regnskabets rigtighed, hvilket er en sikkerhed for både kasserer og selskabet.</a:t>
            </a:r>
          </a:p>
          <a:p>
            <a:pPr>
              <a:buNone/>
            </a:pPr>
            <a:r>
              <a:rPr lang="da-DK" dirty="0" smtClean="0"/>
              <a:t>Den interne revision skal desuden sikre, at regnskabet kan holde til en ekstern revision.</a:t>
            </a:r>
          </a:p>
          <a:p>
            <a:pPr>
              <a:buNone/>
            </a:pPr>
            <a:endParaRPr lang="da-DK"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192</TotalTime>
  <Words>499</Words>
  <Application>Microsoft Office PowerPoint</Application>
  <PresentationFormat>Skærmshow (4:3)</PresentationFormat>
  <Paragraphs>54</Paragraphs>
  <Slides>14</Slides>
  <Notes>0</Notes>
  <HiddenSlides>0</HiddenSlides>
  <MMClips>0</MMClips>
  <ScaleCrop>false</ScaleCrop>
  <HeadingPairs>
    <vt:vector size="6" baseType="variant">
      <vt:variant>
        <vt:lpstr>Tema</vt:lpstr>
      </vt:variant>
      <vt:variant>
        <vt:i4>1</vt:i4>
      </vt:variant>
      <vt:variant>
        <vt:lpstr>Integrerede OLE-servere</vt:lpstr>
      </vt:variant>
      <vt:variant>
        <vt:i4>1</vt:i4>
      </vt:variant>
      <vt:variant>
        <vt:lpstr>Diastitler</vt:lpstr>
      </vt:variant>
      <vt:variant>
        <vt:i4>14</vt:i4>
      </vt:variant>
    </vt:vector>
  </HeadingPairs>
  <TitlesOfParts>
    <vt:vector size="16" baseType="lpstr">
      <vt:lpstr>Kontortema</vt:lpstr>
      <vt:lpstr>Acrobat Document</vt:lpstr>
      <vt:lpstr>God regnskabsskik</vt:lpstr>
      <vt:lpstr>Det gode regnskab</vt:lpstr>
      <vt:lpstr>Det gode regnskab</vt:lpstr>
      <vt:lpstr>Nødvendig dokumentation</vt:lpstr>
      <vt:lpstr>Legater</vt:lpstr>
      <vt:lpstr>Kassererens rolle</vt:lpstr>
      <vt:lpstr>Kassererens opgaver</vt:lpstr>
      <vt:lpstr>PowerPoint-præsentation</vt:lpstr>
      <vt:lpstr>Revisorernes rolle</vt:lpstr>
      <vt:lpstr>Revisorernes opgaver</vt:lpstr>
      <vt:lpstr>PowerPoint-præsentation</vt:lpstr>
      <vt:lpstr>Revision – det praktiske</vt:lpstr>
      <vt:lpstr>Hjælp til selvhjælp</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regnskabsskik</dc:title>
  <dc:creator>Dorthe</dc:creator>
  <cp:lastModifiedBy>Mette</cp:lastModifiedBy>
  <cp:revision>26</cp:revision>
  <dcterms:created xsi:type="dcterms:W3CDTF">2015-03-08T20:49:25Z</dcterms:created>
  <dcterms:modified xsi:type="dcterms:W3CDTF">2015-03-18T13:08:12Z</dcterms:modified>
</cp:coreProperties>
</file>